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69"/>
  </p:notesMasterIdLst>
  <p:sldIdLst>
    <p:sldId id="256" r:id="rId2"/>
    <p:sldId id="258" r:id="rId3"/>
    <p:sldId id="260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5" r:id="rId20"/>
    <p:sldId id="356" r:id="rId21"/>
    <p:sldId id="354" r:id="rId22"/>
    <p:sldId id="362" r:id="rId23"/>
    <p:sldId id="357" r:id="rId24"/>
    <p:sldId id="358" r:id="rId25"/>
    <p:sldId id="368" r:id="rId26"/>
    <p:sldId id="359" r:id="rId27"/>
    <p:sldId id="360" r:id="rId28"/>
    <p:sldId id="361" r:id="rId29"/>
    <p:sldId id="353" r:id="rId30"/>
    <p:sldId id="363" r:id="rId31"/>
    <p:sldId id="396" r:id="rId32"/>
    <p:sldId id="397" r:id="rId33"/>
    <p:sldId id="364" r:id="rId34"/>
    <p:sldId id="365" r:id="rId35"/>
    <p:sldId id="366" r:id="rId36"/>
    <p:sldId id="367" r:id="rId37"/>
    <p:sldId id="369" r:id="rId38"/>
    <p:sldId id="370" r:id="rId39"/>
    <p:sldId id="371" r:id="rId40"/>
    <p:sldId id="372" r:id="rId41"/>
    <p:sldId id="373" r:id="rId42"/>
    <p:sldId id="398" r:id="rId43"/>
    <p:sldId id="374" r:id="rId44"/>
    <p:sldId id="375" r:id="rId45"/>
    <p:sldId id="377" r:id="rId46"/>
    <p:sldId id="376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99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00" r:id="rId67"/>
    <p:sldId id="268" r:id="rId68"/>
  </p:sldIdLst>
  <p:sldSz cx="9144000" cy="6858000" type="screen4x3"/>
  <p:notesSz cx="6858000" cy="9144000"/>
  <p:embeddedFontLst>
    <p:embeddedFont>
      <p:font typeface="Roboto" pitchFamily="2" charset="0"/>
      <p:regular r:id="rId70"/>
      <p:bold r:id="rId71"/>
      <p:italic r:id="rId72"/>
      <p:boldItalic r:id="rId73"/>
    </p:embeddedFont>
    <p:embeddedFont>
      <p:font typeface="Calibri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94660"/>
  </p:normalViewPr>
  <p:slideViewPr>
    <p:cSldViewPr snapToGrid="0">
      <p:cViewPr>
        <p:scale>
          <a:sx n="100" d="100"/>
          <a:sy n="100" d="100"/>
        </p:scale>
        <p:origin x="-2142" y="-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36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137588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validator.w3.org/" TargetMode="External"/><Relationship Id="rId4" Type="http://schemas.openxmlformats.org/officeDocument/2006/relationships/hyperlink" Target="https://www.w3.org/TR/CSS22/propidx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ru-RU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CSS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&lt;caption&gt; -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Заголовок таблицы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caption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caption-side: bottom;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text-align:right;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-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название столбцов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 структура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&lt;table&gt;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&lt;caption&gt;…&lt;/caption&gt;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&lt;thead&gt;…&lt;/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thead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 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&lt;tbody&gt;…&lt;/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tbody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tfoot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&gt;…&lt;/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tfoot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&lt;/table&gt;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Атрибут </a:t>
            </a:r>
            <a:r>
              <a:rPr lang="en-US" sz="6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colspan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для растягивания ячейки по горизонтали 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Атрибут </a:t>
            </a:r>
            <a:r>
              <a:rPr lang="en-US" sz="6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rowspan</a:t>
            </a:r>
            <a:r>
              <a:rPr lang="ru-RU" sz="6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служит для растягивания ячейки по вертикали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выравнивание по горизонтали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text-align</a:t>
            </a:r>
            <a:r>
              <a:rPr lang="pl-PL" sz="32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left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enter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right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выравнивание по вертикали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vertical-align</a:t>
            </a:r>
            <a:r>
              <a:rPr lang="pl-PL" sz="32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top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middle 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bottom.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Блочная модель документа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1" name="Рисунок 10" descr="block_mod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57" y="3119077"/>
            <a:ext cx="3051519" cy="30017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Блочные элементы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Блочные элементы </a:t>
            </a:r>
            <a:r>
              <a:rPr lang="ru-RU" sz="32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занимают всю ширину родительского контейнера или экрана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Высота зависит от содержания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Рисунок 8" descr="bl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59" y="5084013"/>
            <a:ext cx="7038975" cy="1123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Строчные элементы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высота зависит от содержания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Рисунок 8" descr="sp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75" y="4730960"/>
            <a:ext cx="2352675" cy="1019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ru-RU" sz="1800" i="0" u="none" strike="noStrike" cap="none" dirty="0" smtClean="0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 smtClean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en-US" sz="1800" b="1" dirty="0" smtClean="0">
                <a:latin typeface="Roboto" charset="0"/>
                <a:ea typeface="Roboto" charset="0"/>
              </a:rPr>
              <a:t>X Project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s.skubida.itea</a:t>
            </a: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gmail.com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 &amp; height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.element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width: 100px;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height: 100px;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Блочные элементы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Значения высоты и ширины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по-умолчанию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auto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selector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width: auto;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height: auto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Строчные элементы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будут реагировать на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 &amp; height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Внутренние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отступы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Внешние отступы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Центрирование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.wrap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width: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1280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margin: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auto;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pic>
        <p:nvPicPr>
          <p:cNvPr id="9" name="Рисунок 8" descr="center-box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41" y="5359519"/>
            <a:ext cx="7181850" cy="95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Рамки</a:t>
            </a:r>
            <a:endParaRPr lang="pl-PL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border: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1px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solid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#000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width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1px;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style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dotted;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color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#000;</a:t>
            </a: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Рамки</a:t>
            </a:r>
            <a:endParaRPr lang="pl-PL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1px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solid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#000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right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1px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dashed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#000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left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1px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dotted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#000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bottom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1px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double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#000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Блочная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модель</a:t>
            </a:r>
            <a:endParaRPr lang="pl-PL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Область, занимаемая блочным э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лементом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состоит из его ширины и высоты содержания, внутренних и внешних отступов, ширины рамок.</a:t>
            </a: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Блочные элементы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задавать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margin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padding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border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width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height</a:t>
            </a:r>
            <a:endParaRPr lang="pl-PL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36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800" dirty="0" smtClean="0"/>
              <a:t>Таблицы</a:t>
            </a:r>
          </a:p>
          <a:p>
            <a:pPr lvl="0"/>
            <a:r>
              <a:rPr lang="ru-RU" sz="1800" dirty="0" smtClean="0"/>
              <a:t>Блочная модель документа</a:t>
            </a:r>
          </a:p>
          <a:p>
            <a:pPr lvl="0"/>
            <a:r>
              <a:rPr lang="pl-PL" sz="1800" dirty="0" smtClean="0"/>
              <a:t>float &amp; clear</a:t>
            </a:r>
            <a:endParaRPr lang="en-US" sz="1800" dirty="0" smtClean="0"/>
          </a:p>
          <a:p>
            <a:pPr lvl="0"/>
            <a:r>
              <a:rPr lang="en-US" sz="1800" dirty="0" smtClean="0"/>
              <a:t>display: inline-block</a:t>
            </a:r>
            <a:endParaRPr lang="pl-PL" sz="1800" dirty="0" smtClean="0"/>
          </a:p>
          <a:p>
            <a:pPr lvl="0"/>
            <a:endParaRPr lang="uk-UA" sz="1800" dirty="0"/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Строчные элементы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задавать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margin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только по горизонтали.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padding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*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по горизонтали; по вертикали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работает с особенностями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order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*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работает по всем сторонам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*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Сверху и снизу не увеличивают занимаемое место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блочной модели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1.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adding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между двумя соседними блоками всегда равен сумме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padding’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ов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блочной модели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2.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горизонтали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между двумя соседними блоками всегда равен сумме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margin’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ов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блочной модели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ru-RU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ru-RU" sz="320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Схлопывание вертикальных </a:t>
            </a:r>
            <a:r>
              <a:rPr lang="en-US" sz="3200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margino</a:t>
            </a:r>
            <a:r>
              <a:rPr lang="en-US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’</a:t>
            </a:r>
            <a:r>
              <a:rPr lang="ru-RU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в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 первого блока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margin-bottom: 20px;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 второго блока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margin-top: 30px;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Расстояние между ними 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= 30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максимальному </a:t>
            </a:r>
            <a:r>
              <a:rPr lang="ru-RU" sz="32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margin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одного из них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блочной модели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. Выпадение </a:t>
            </a:r>
            <a:r>
              <a:rPr lang="en-US" sz="2400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margino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’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в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внутри родительского блока расположить блок и задать ему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margin-top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то внутренний блок прижмётся к верхнему краю родительского, а у родительского элемента появится отступ сверху. То есть верхний отступ внутреннего элемента «выпадает» из родительского элемента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 же произойдет и с 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margin-bottom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блочной модели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. Выпадение </a:t>
            </a:r>
            <a:r>
              <a:rPr lang="en-US" sz="2400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margino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’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в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у родительского элемента тоже был задан внешний отступ, то выберется максимальный отступ между собственным и «выпавшим».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блочной модели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. Выпадение </a:t>
            </a:r>
            <a:r>
              <a:rPr lang="en-US" sz="2400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margino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’</a:t>
            </a:r>
            <a:r>
              <a:rPr lang="ru-RU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в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Чтобы избавиться от эффекта выпадения, можно задать родительскому элементу </a:t>
            </a:r>
            <a:r>
              <a:rPr lang="pl-PL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padding-top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или </a:t>
            </a:r>
            <a:r>
              <a:rPr lang="pl-PL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border-top</a:t>
            </a:r>
            <a:endParaRPr lang="en-US" sz="24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Задает только ширину содержания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:auto;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у блока есть внутренние отступы или рамки, то его ширина содержания автоматически уменьшается, а общая ширина остаётся равной ширине родителя.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:100%;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этом случае ширина содержания блока равна ширине родительского блока. Если блоку добавить внутренние отступы и рамки, то его общая ширина 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становится больше ширины родителя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2051" name="Picture 3" descr="C:\Users\Art_Line\Desktop\Без-имени-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64246" y="2968476"/>
            <a:ext cx="5162550" cy="30861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578634"/>
            <a:ext cx="8175090" cy="473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element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width: 500px;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padding: 20px;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border: 10px solid #000;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такого блока будет равна 560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box-sizing:border-box;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Теперь ширина элемента будет состоять из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width, border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box-sizing</a:t>
            </a: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наследуемое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content-box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значение по умолчанию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border-box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изменяет режим расчёта ширины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Теперь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 &amp; border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включены в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578634"/>
            <a:ext cx="8175090" cy="473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element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width: 500px;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padding: 20px;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border: 10px solid #000;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box-sizing: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border-box;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такого блока будет равна 500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block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 будет блочный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inline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блок будет строчный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none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–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невидимый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управлять потоком?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table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block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flexbox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grid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9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обтекание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left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прижимает элемент к левому краю родителя, другие элементы обтекают его справа.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обтекание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right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прижимает элемент к правому краю родителя, другие элементы обтекают его слева.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обтекание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none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отключает режим обтекания и возвращает элементу нормальное поведение.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&lt;table&gt;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- 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таблица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tr&gt;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- 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строка таблицы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&lt;td&gt;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- 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ячейка внутри </a:t>
            </a:r>
            <a:r>
              <a:rPr lang="uk-UA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строки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блока со свойством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равна ширине его содержимого.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этом можно задавать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height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margin, padding, border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Строчный блок со свойством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 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Начинает вести себя как блочный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Блочные элементы не видят элементы с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флоатом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но текст внутри блочных элементов обтекает элементы с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у блоков, идущих один за другим, есть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тогда они видят друг друга и выстраиваются в ряд.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Благодаря такому свойству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float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его стали применять для создания сеток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clear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clear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запрещает обтекание элемента другими элементами. Значения: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left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запрещено обтекание слева;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right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запрещено обтекание справа;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both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запрещено с обеих сторон;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none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обтекание разрешено.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clear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после элемента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c float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расположен элемент с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clear:both;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то последний опускается под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флоатный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7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блочно-строчный элемент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умолчанию блоков с таким свойством нет.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Любому блоку можно указать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inline-block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задавать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margin, padding, border,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width, height (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т. е. все то, что можно задавать блочным элементам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по умолчанию зависит от содержания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атрибут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border=""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располагаться на одной строке, друг за другом, пока помещаются в контейнер, после переносятся в следующий ряд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Их можно вертикально выравнивать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vertical-align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Реагируют на горизонтальное выравнивание,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text-align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заданное у родителя.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&amp; float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может зацепиться за другой блок.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Высота строк у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рассчитывается по максимальному элементу.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ведет себя как текст</a:t>
            </a:r>
            <a:endParaRPr lang="en-US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Между двумя соседними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nline-block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есть пустое место – это пробел. Потому что элемент со свойством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ведет себя как текст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ведет себя как текст</a:t>
            </a:r>
            <a:endParaRPr lang="en-US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Один из нескольких способов решить эту проблему – указать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font-size:0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родителю таких элементов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3"/>
              </a:rPr>
              <a:t>https://habr.com/ru/post/137588/</a:t>
            </a:r>
            <a:r>
              <a:rPr lang="pl-PL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Взвешиваем селекторы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CSS</a:t>
            </a:r>
            <a:endParaRPr lang="pl-PL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4"/>
              </a:rPr>
              <a:t>https://www.w3.org/TR/CSS22/propidx.html</a:t>
            </a:r>
            <a:r>
              <a:rPr lang="pl-PL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Список наследуемых свойств</a:t>
            </a:r>
            <a:endParaRPr lang="pl-PL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5"/>
              </a:rPr>
              <a:t>https://validator.w3.org/</a:t>
            </a:r>
            <a:r>
              <a:rPr lang="pl-PL" sz="14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ru-RU" sz="1400" dirty="0" err="1" smtClean="0">
                <a:latin typeface="Roboto" pitchFamily="2" charset="0"/>
                <a:ea typeface="Roboto" pitchFamily="2" charset="0"/>
              </a:rPr>
              <a:t>Валидатор</a:t>
            </a:r>
            <a:r>
              <a:rPr lang="ru-RU" sz="1400" dirty="0" smtClean="0">
                <a:latin typeface="Roboto" pitchFamily="2" charset="0"/>
                <a:ea typeface="Roboto" pitchFamily="2" charset="0"/>
              </a:rPr>
              <a:t> кода</a:t>
            </a:r>
            <a:r>
              <a:rPr lang="pl-PL" sz="1400" dirty="0" smtClean="0">
                <a:latin typeface="Roboto" pitchFamily="2" charset="0"/>
                <a:ea typeface="Roboto" pitchFamily="2" charset="0"/>
              </a:rPr>
              <a:t>)</a:t>
            </a: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00904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Двойные рамки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border-collapse: collapse;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Внешние отступы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Атрибут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cellspacing="5"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Свойство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border-spacing: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5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 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Внутренние отступы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5px;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1284</Words>
  <Application>Microsoft Office PowerPoint</Application>
  <PresentationFormat>Экран (4:3)</PresentationFormat>
  <Paragraphs>458</Paragraphs>
  <Slides>67</Slides>
  <Notes>67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2" baseType="lpstr">
      <vt:lpstr>Arial</vt:lpstr>
      <vt:lpstr>Roboto</vt:lpstr>
      <vt:lpstr>Calibri</vt:lpstr>
      <vt:lpstr>Noto Sans Symbols</vt:lpstr>
      <vt:lpstr>Тема Office</vt:lpstr>
      <vt:lpstr>Слайд 1</vt:lpstr>
      <vt:lpstr>Слайд 2</vt:lpstr>
      <vt:lpstr>План Занятия</vt:lpstr>
      <vt:lpstr>Таблицы</vt:lpstr>
      <vt:lpstr>Таблицы</vt:lpstr>
      <vt:lpstr>Таблицы</vt:lpstr>
      <vt:lpstr>Таблицы</vt:lpstr>
      <vt:lpstr>Таблицы</vt:lpstr>
      <vt:lpstr>Таблицы</vt:lpstr>
      <vt:lpstr>Таблицы</vt:lpstr>
      <vt:lpstr>Таблицы</vt:lpstr>
      <vt:lpstr>Таблицы структура</vt:lpstr>
      <vt:lpstr>Таблицы</vt:lpstr>
      <vt:lpstr>Таблицы</vt:lpstr>
      <vt:lpstr>Таблицы</vt:lpstr>
      <vt:lpstr>Таблицы</vt:lpstr>
      <vt:lpstr>Блочная модель документа</vt:lpstr>
      <vt:lpstr>Блочные элементы</vt:lpstr>
      <vt:lpstr>Строчные элементы</vt:lpstr>
      <vt:lpstr>width &amp; height</vt:lpstr>
      <vt:lpstr>Блочные элементы</vt:lpstr>
      <vt:lpstr>Строчные элементы</vt:lpstr>
      <vt:lpstr>Внутренние отступы</vt:lpstr>
      <vt:lpstr>Внешние отступы</vt:lpstr>
      <vt:lpstr>Центрирование</vt:lpstr>
      <vt:lpstr>Рамки</vt:lpstr>
      <vt:lpstr>Рамки</vt:lpstr>
      <vt:lpstr>Блочная модель</vt:lpstr>
      <vt:lpstr>Блочные элементы</vt:lpstr>
      <vt:lpstr>Строчные элементы</vt:lpstr>
      <vt:lpstr>Особенности блочной модели</vt:lpstr>
      <vt:lpstr>Особенности блочной модели</vt:lpstr>
      <vt:lpstr>Особенности блочной модели</vt:lpstr>
      <vt:lpstr>Особенности блочной модели</vt:lpstr>
      <vt:lpstr>Особенности блочной модели</vt:lpstr>
      <vt:lpstr>Особенности блочной модели</vt:lpstr>
      <vt:lpstr>width</vt:lpstr>
      <vt:lpstr>width:auto;</vt:lpstr>
      <vt:lpstr>width:100%;</vt:lpstr>
      <vt:lpstr>Слайд 40</vt:lpstr>
      <vt:lpstr>box-sizing:border-box;</vt:lpstr>
      <vt:lpstr>box-sizing - наследуемое</vt:lpstr>
      <vt:lpstr>Слайд 43</vt:lpstr>
      <vt:lpstr>display</vt:lpstr>
      <vt:lpstr>Как управлять потоком?</vt:lpstr>
      <vt:lpstr>Слайд 46</vt:lpstr>
      <vt:lpstr>Float — обтекание</vt:lpstr>
      <vt:lpstr>Float — обтекание</vt:lpstr>
      <vt:lpstr>Float — обтекание</vt:lpstr>
      <vt:lpstr>Float</vt:lpstr>
      <vt:lpstr>Float</vt:lpstr>
      <vt:lpstr>Float</vt:lpstr>
      <vt:lpstr>Float</vt:lpstr>
      <vt:lpstr>clear</vt:lpstr>
      <vt:lpstr>clear</vt:lpstr>
      <vt:lpstr>Слайд 56</vt:lpstr>
      <vt:lpstr>display: inline-block</vt:lpstr>
      <vt:lpstr>Особенности inline-block</vt:lpstr>
      <vt:lpstr>Особенности inline-block</vt:lpstr>
      <vt:lpstr>Особенности inline-block</vt:lpstr>
      <vt:lpstr>Особенности inline-block</vt:lpstr>
      <vt:lpstr>Особенности inline-block</vt:lpstr>
      <vt:lpstr>inline-block &amp; float</vt:lpstr>
      <vt:lpstr>inline-block ведет себя как текст</vt:lpstr>
      <vt:lpstr>inline-block ведет себя как текст</vt:lpstr>
      <vt:lpstr>Полезные ссылки</vt:lpstr>
      <vt:lpstr>Слайд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186</cp:revision>
  <dcterms:modified xsi:type="dcterms:W3CDTF">2021-04-29T19:27:51Z</dcterms:modified>
</cp:coreProperties>
</file>